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82" r:id="rId2"/>
    <p:sldId id="287" r:id="rId3"/>
    <p:sldId id="281" r:id="rId4"/>
    <p:sldId id="283" r:id="rId5"/>
    <p:sldId id="288" r:id="rId6"/>
    <p:sldId id="292" r:id="rId7"/>
    <p:sldId id="289" r:id="rId8"/>
    <p:sldId id="29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AF88BC-AF35-4B24-A913-B6725A7CCB4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D372ADA-FFC1-496E-B36B-3D932A859BB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3037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88BC-AF35-4B24-A913-B6725A7CCB4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2ADA-FFC1-496E-B36B-3D932A85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5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88BC-AF35-4B24-A913-B6725A7CCB4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2ADA-FFC1-496E-B36B-3D932A85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36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7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88BC-AF35-4B24-A913-B6725A7CCB4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2ADA-FFC1-496E-B36B-3D932A85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8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3AF88BC-AF35-4B24-A913-B6725A7CCB4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D372ADA-FFC1-496E-B36B-3D932A859BB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43554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88BC-AF35-4B24-A913-B6725A7CCB4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2ADA-FFC1-496E-B36B-3D932A85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76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88BC-AF35-4B24-A913-B6725A7CCB4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2ADA-FFC1-496E-B36B-3D932A85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482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88BC-AF35-4B24-A913-B6725A7CCB4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2ADA-FFC1-496E-B36B-3D932A85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1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88BC-AF35-4B24-A913-B6725A7CCB4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72ADA-FFC1-496E-B36B-3D932A85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5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3AF88BC-AF35-4B24-A913-B6725A7CCB4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D372ADA-FFC1-496E-B36B-3D932A859B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88160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3AF88BC-AF35-4B24-A913-B6725A7CCB4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D372ADA-FFC1-496E-B36B-3D932A859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7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3AF88BC-AF35-4B24-A913-B6725A7CCB4C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D372ADA-FFC1-496E-B36B-3D932A859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259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sinessnewsdaily.com/4066-cultural-skills-set-job-applicants-apart.html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6PjBb-r54A8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9656" y="1347536"/>
            <a:ext cx="9876149" cy="4145839"/>
          </a:xfrm>
        </p:spPr>
        <p:txBody>
          <a:bodyPr/>
          <a:lstStyle/>
          <a:p>
            <a:r>
              <a:rPr lang="en-US" sz="4400" dirty="0" smtClean="0"/>
              <a:t>Preparing for </a:t>
            </a:r>
            <a:br>
              <a:rPr lang="en-US" sz="4400" dirty="0" smtClean="0"/>
            </a:br>
            <a:r>
              <a:rPr lang="en-US" sz="4400" dirty="0" smtClean="0"/>
              <a:t>Registration:</a:t>
            </a:r>
            <a:br>
              <a:rPr lang="en-US" sz="4400" dirty="0" smtClean="0"/>
            </a:br>
            <a:r>
              <a:rPr lang="en-US" sz="4400" dirty="0" smtClean="0"/>
              <a:t>Are you on </a:t>
            </a:r>
            <a:br>
              <a:rPr lang="en-US" sz="4400" dirty="0" smtClean="0"/>
            </a:br>
            <a:r>
              <a:rPr lang="en-US" sz="4400" dirty="0" smtClean="0"/>
              <a:t>Track to graduate?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01/30/19 Advisement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63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upcoming 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Dual Enrollment Meeting</a:t>
            </a:r>
          </a:p>
          <a:p>
            <a:pPr marL="0" indent="0">
              <a:buNone/>
            </a:pPr>
            <a:r>
              <a:rPr lang="en-US" b="1" dirty="0" smtClean="0"/>
              <a:t>When</a:t>
            </a:r>
            <a:r>
              <a:rPr lang="en-US" dirty="0" smtClean="0"/>
              <a:t>: Thursday,  January 31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Where</a:t>
            </a:r>
            <a:r>
              <a:rPr lang="en-US" dirty="0" smtClean="0"/>
              <a:t>: Theatre, CHS</a:t>
            </a:r>
          </a:p>
          <a:p>
            <a:pPr marL="0" indent="0">
              <a:buNone/>
            </a:pPr>
            <a:r>
              <a:rPr lang="en-US" b="1" dirty="0" smtClean="0"/>
              <a:t>Time:</a:t>
            </a:r>
            <a:r>
              <a:rPr lang="en-US" dirty="0" smtClean="0"/>
              <a:t> 6:00pm </a:t>
            </a:r>
          </a:p>
          <a:p>
            <a:pPr marL="0" indent="0">
              <a:buNone/>
            </a:pPr>
            <a:r>
              <a:rPr lang="en-US" dirty="0" smtClean="0"/>
              <a:t>*If you are planning on or still considering Dual Enrollment next year please plan to attend the meeting. There will be representatives from UNG, Lanier Tech, </a:t>
            </a:r>
            <a:r>
              <a:rPr lang="en-US" dirty="0" err="1" smtClean="0"/>
              <a:t>Brenau</a:t>
            </a:r>
            <a:r>
              <a:rPr lang="en-US" dirty="0" smtClean="0"/>
              <a:t>, &amp; Early College*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Come talk to your school counselor, Ms. Hamilton, if you have any questions!!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7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Upcoming 2019-2020 Registration 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February 19 – Registration Begins</a:t>
            </a:r>
          </a:p>
          <a:p>
            <a:pPr lvl="1"/>
            <a:r>
              <a:rPr lang="en-US" sz="2000" dirty="0" smtClean="0"/>
              <a:t>Extended advisement for students to receive Course Planning Guides and complete 4-year Graduation Plan</a:t>
            </a:r>
          </a:p>
          <a:p>
            <a:r>
              <a:rPr lang="en-US" sz="2000" dirty="0" smtClean="0"/>
              <a:t>February 19-22 Registration Events in Theatre Lobby during lunch</a:t>
            </a:r>
          </a:p>
          <a:p>
            <a:pPr lvl="1"/>
            <a:r>
              <a:rPr lang="en-US" sz="2000" dirty="0" smtClean="0"/>
              <a:t>Tuesday – Juniors</a:t>
            </a:r>
          </a:p>
          <a:p>
            <a:pPr lvl="1"/>
            <a:r>
              <a:rPr lang="en-US" sz="2000" dirty="0" smtClean="0"/>
              <a:t>Wednesday – Sophomores</a:t>
            </a:r>
          </a:p>
          <a:p>
            <a:pPr lvl="1"/>
            <a:r>
              <a:rPr lang="en-US" sz="2000" dirty="0" smtClean="0"/>
              <a:t>Thursday – Freshmen</a:t>
            </a:r>
          </a:p>
          <a:p>
            <a:pPr lvl="1"/>
            <a:r>
              <a:rPr lang="en-US" sz="2000" dirty="0" smtClean="0"/>
              <a:t>Friday – Make-Ups</a:t>
            </a:r>
          </a:p>
        </p:txBody>
      </p:sp>
    </p:spTree>
    <p:extLst>
      <p:ext uri="{BB962C8B-B14F-4D97-AF65-F5344CB8AC3E}">
        <p14:creationId xmlns:p14="http://schemas.microsoft.com/office/powerpoint/2010/main" val="552390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852059"/>
            <a:ext cx="6360775" cy="1278466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Discussion: Graduation Requirements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024" y="2262910"/>
            <a:ext cx="6656339" cy="401781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What credits do you need… </a:t>
            </a:r>
          </a:p>
          <a:p>
            <a:r>
              <a:rPr lang="en-US" sz="4000" dirty="0">
                <a:solidFill>
                  <a:schemeClr val="tx1"/>
                </a:solidFill>
              </a:rPr>
              <a:t>T</a:t>
            </a:r>
            <a:r>
              <a:rPr lang="en-US" sz="4000" dirty="0" smtClean="0">
                <a:solidFill>
                  <a:schemeClr val="tx1"/>
                </a:solidFill>
              </a:rPr>
              <a:t>o be a Junior?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To be a Senior?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To graduate?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036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824" y="1371600"/>
            <a:ext cx="4179304" cy="5232399"/>
          </a:xfrm>
        </p:spPr>
        <p:txBody>
          <a:bodyPr>
            <a:normAutofit/>
          </a:bodyPr>
          <a:lstStyle/>
          <a:p>
            <a:r>
              <a:rPr lang="en-US" dirty="0" smtClean="0"/>
              <a:t>For promotion to 11</a:t>
            </a:r>
            <a:r>
              <a:rPr lang="en-US" baseline="30000" dirty="0" smtClean="0"/>
              <a:t>th</a:t>
            </a:r>
            <a:r>
              <a:rPr lang="en-US" dirty="0" smtClean="0"/>
              <a:t> grade, you need a total of12 credits and they must include 2 Core English, 2 Core Math, 2 Core Sciences, and 1 Core Social Studies</a:t>
            </a:r>
          </a:p>
          <a:p>
            <a:r>
              <a:rPr lang="en-US" dirty="0" smtClean="0"/>
              <a:t>For </a:t>
            </a:r>
            <a:r>
              <a:rPr lang="en-US" dirty="0"/>
              <a:t>promotion to </a:t>
            </a:r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grade, you need a total </a:t>
            </a:r>
            <a:r>
              <a:rPr lang="en-US" dirty="0" smtClean="0"/>
              <a:t>of 18 </a:t>
            </a:r>
            <a:r>
              <a:rPr lang="en-US" dirty="0"/>
              <a:t>credits and they must include 2 Core English, </a:t>
            </a:r>
            <a:r>
              <a:rPr lang="en-US" b="1" dirty="0" smtClean="0"/>
              <a:t>3 Core </a:t>
            </a:r>
            <a:r>
              <a:rPr lang="en-US" b="1" dirty="0"/>
              <a:t>Math</a:t>
            </a:r>
            <a:r>
              <a:rPr lang="en-US" dirty="0"/>
              <a:t>, 2 Core Sciences, and 1 Core Social </a:t>
            </a:r>
            <a:r>
              <a:rPr lang="en-US" dirty="0" smtClean="0"/>
              <a:t>Studies</a:t>
            </a:r>
          </a:p>
          <a:p>
            <a:r>
              <a:rPr lang="en-US" dirty="0" smtClean="0"/>
              <a:t>To Graduate, you need a total of 23 credits. See Table to the right for a breakdown of requirements.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8623" y="1371600"/>
            <a:ext cx="5941377" cy="481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79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782" y="559154"/>
            <a:ext cx="10396882" cy="1151965"/>
          </a:xfrm>
        </p:spPr>
        <p:txBody>
          <a:bodyPr>
            <a:normAutofit/>
          </a:bodyPr>
          <a:lstStyle/>
          <a:p>
            <a:r>
              <a:rPr lang="en-US" dirty="0" smtClean="0"/>
              <a:t>A few 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36782" y="1711119"/>
            <a:ext cx="10394707" cy="4051394"/>
          </a:xfrm>
        </p:spPr>
        <p:txBody>
          <a:bodyPr>
            <a:normAutofit fontScale="85000" lnSpcReduction="20000"/>
          </a:bodyPr>
          <a:lstStyle/>
          <a:p>
            <a:r>
              <a:rPr lang="en-US" sz="2200" dirty="0" smtClean="0">
                <a:latin typeface="Bahnschrift SemiBold" panose="020B0502040204020203" pitchFamily="34" charset="0"/>
              </a:rPr>
              <a:t>Colleges care about rigor!</a:t>
            </a:r>
          </a:p>
          <a:p>
            <a:pPr lvl="1"/>
            <a:r>
              <a:rPr lang="en-US" sz="2200" dirty="0" smtClean="0">
                <a:latin typeface="Bahnschrift SemiBold" panose="020B0502040204020203" pitchFamily="34" charset="0"/>
              </a:rPr>
              <a:t>if you are making all A’s in regular classes, talk to your teachers about honors level</a:t>
            </a:r>
          </a:p>
          <a:p>
            <a:pPr lvl="1"/>
            <a:r>
              <a:rPr lang="en-US" sz="2200" dirty="0" smtClean="0">
                <a:latin typeface="Bahnschrift SemiBold" panose="020B0502040204020203" pitchFamily="34" charset="0"/>
              </a:rPr>
              <a:t>If you are in honors level courses, talk to your teachers about taking an AP course or Dual enrollment</a:t>
            </a:r>
          </a:p>
          <a:p>
            <a:r>
              <a:rPr lang="en-US" sz="2200" dirty="0" smtClean="0">
                <a:latin typeface="Bahnschrift SemiBold" panose="020B0502040204020203" pitchFamily="34" charset="0"/>
              </a:rPr>
              <a:t>Earning 3 or more credits in a modern language</a:t>
            </a:r>
          </a:p>
          <a:p>
            <a:pPr lvl="1"/>
            <a:r>
              <a:rPr lang="en-US" sz="2200" dirty="0" smtClean="0">
                <a:latin typeface="Bahnschrift SemiBold" panose="020B0502040204020203" pitchFamily="34" charset="0"/>
              </a:rPr>
              <a:t>Two </a:t>
            </a:r>
            <a:r>
              <a:rPr lang="en-US" sz="2200" dirty="0">
                <a:latin typeface="Bahnschrift SemiBold" panose="020B0502040204020203" pitchFamily="34" charset="0"/>
              </a:rPr>
              <a:t>thirds of employers report cross-cultural competence as one of their top desired skills in an employee. </a:t>
            </a:r>
            <a:r>
              <a:rPr lang="en-US" sz="2200" u="sng" dirty="0">
                <a:latin typeface="Bahnschrift SemiBold" panose="020B0502040204020203" pitchFamily="34" charset="0"/>
                <a:hlinkClick r:id="rId2"/>
              </a:rPr>
              <a:t>(Brooks, Business News Daily, March 2013)</a:t>
            </a:r>
            <a:endParaRPr lang="en-US" sz="2200" dirty="0">
              <a:latin typeface="Bahnschrift SemiBold" panose="020B0502040204020203" pitchFamily="34" charset="0"/>
            </a:endParaRPr>
          </a:p>
          <a:p>
            <a:pPr lvl="1"/>
            <a:r>
              <a:rPr lang="en-US" sz="2200" dirty="0" smtClean="0">
                <a:latin typeface="Bahnschrift SemiBold" panose="020B0502040204020203" pitchFamily="34" charset="0"/>
              </a:rPr>
              <a:t>International skills diploma seal – see Mrs. Diaz for more details</a:t>
            </a:r>
          </a:p>
          <a:p>
            <a:r>
              <a:rPr lang="en-US" sz="2200" dirty="0" smtClean="0">
                <a:latin typeface="Bahnschrift SemiBold" panose="020B0502040204020203" pitchFamily="34" charset="0"/>
              </a:rPr>
              <a:t>Earn a pathway skills seal</a:t>
            </a:r>
          </a:p>
          <a:p>
            <a:pPr lvl="1"/>
            <a:r>
              <a:rPr lang="en-US" sz="2200" dirty="0" smtClean="0">
                <a:latin typeface="Bahnschrift SemiBold" panose="020B0502040204020203" pitchFamily="34" charset="0"/>
              </a:rPr>
              <a:t>earn credit for 3 courses in the same C</a:t>
            </a:r>
            <a:r>
              <a:rPr lang="en-US" sz="2200" dirty="0" smtClean="0">
                <a:latin typeface="Bahnschrift SemiBold" panose="020B0502040204020203" pitchFamily="34" charset="0"/>
              </a:rPr>
              <a:t>TAE </a:t>
            </a:r>
            <a:r>
              <a:rPr lang="en-US" sz="2200" dirty="0" smtClean="0">
                <a:latin typeface="Bahnschrift SemiBold" panose="020B0502040204020203" pitchFamily="34" charset="0"/>
              </a:rPr>
              <a:t>pathway</a:t>
            </a:r>
          </a:p>
          <a:p>
            <a:pPr lvl="1"/>
            <a:r>
              <a:rPr lang="en-US" sz="2200" dirty="0" smtClean="0">
                <a:latin typeface="Bahnschrift SemiBold" panose="020B0502040204020203" pitchFamily="34" charset="0"/>
              </a:rPr>
              <a:t>Pass the end-of-pathway assessment</a:t>
            </a:r>
            <a:r>
              <a:rPr lang="en-US" dirty="0">
                <a:latin typeface="Bahnschrift SemiBold" panose="020B0502040204020203" pitchFamily="34" charset="0"/>
              </a:rPr>
              <a:t/>
            </a:r>
            <a:br>
              <a:rPr lang="en-US" dirty="0">
                <a:latin typeface="Bahnschrift SemiBold" panose="020B0502040204020203" pitchFamily="34" charset="0"/>
              </a:rPr>
            </a:br>
            <a:endParaRPr lang="en-US" dirty="0" smtClean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51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025" y="0"/>
            <a:ext cx="6360775" cy="1278466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Discussion: challenging yourself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025" y="1570183"/>
            <a:ext cx="5723466" cy="480290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As discussed in your Social Studies classes last week &amp; previous slide, colleges care about course rigor.  With registration coming up in a few weeks, ask yourself, </a:t>
            </a:r>
          </a:p>
          <a:p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m I taking the most rigorous courses that I am capable of (Honors, AP, or Dual Enrollment?) OR could I challenge myself more next year?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" name="6PjBb-r54A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271491" y="2096656"/>
            <a:ext cx="5550025" cy="31218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4597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975" b="18975"/>
          <a:stretch>
            <a:fillRect/>
          </a:stretch>
        </p:blipFill>
        <p:spPr>
          <a:xfrm>
            <a:off x="1403927" y="1478379"/>
            <a:ext cx="4655460" cy="43405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7047" y="281709"/>
            <a:ext cx="3092117" cy="119667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Reflection: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7813964" y="1741335"/>
            <a:ext cx="4100945" cy="4382373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Using your agenda or your phone, write down THREE </a:t>
            </a:r>
            <a:r>
              <a:rPr lang="en-US" sz="3600" dirty="0" smtClean="0"/>
              <a:t>WAYS you will </a:t>
            </a:r>
            <a:r>
              <a:rPr lang="en-US" sz="3600" dirty="0"/>
              <a:t>challenge </a:t>
            </a:r>
            <a:r>
              <a:rPr lang="en-US" sz="3600" dirty="0" smtClean="0"/>
              <a:t>yourself </a:t>
            </a:r>
            <a:r>
              <a:rPr lang="en-US" sz="3600" dirty="0"/>
              <a:t>Junior year to </a:t>
            </a:r>
            <a:r>
              <a:rPr lang="en-US" sz="3600" dirty="0" smtClean="0"/>
              <a:t>help you prepare </a:t>
            </a:r>
            <a:r>
              <a:rPr lang="en-US" sz="3600" dirty="0"/>
              <a:t>for college.</a:t>
            </a:r>
          </a:p>
          <a:p>
            <a:endParaRPr lang="en-US" dirty="0"/>
          </a:p>
        </p:txBody>
      </p:sp>
      <p:sp>
        <p:nvSpPr>
          <p:cNvPr id="6" name="AutoShape 2" descr="Image result for time to refl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0421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1697</TotalTime>
  <Words>444</Words>
  <Application>Microsoft Office PowerPoint</Application>
  <PresentationFormat>Widescreen</PresentationFormat>
  <Paragraphs>42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Bahnschrift SemiBold</vt:lpstr>
      <vt:lpstr>Gill Sans MT</vt:lpstr>
      <vt:lpstr>Impact</vt:lpstr>
      <vt:lpstr>Badge</vt:lpstr>
      <vt:lpstr>Preparing for  Registration: Are you on  Track to graduate?</vt:lpstr>
      <vt:lpstr>Important upcoming dates:</vt:lpstr>
      <vt:lpstr>Important Upcoming 2019-2020 Registration dates:</vt:lpstr>
      <vt:lpstr>Discussion: Graduation Requirements</vt:lpstr>
      <vt:lpstr>Graduation Requirements</vt:lpstr>
      <vt:lpstr>A few Things to consider</vt:lpstr>
      <vt:lpstr>Discussion: challenging yourself</vt:lpstr>
      <vt:lpstr>Reflection: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Mechanics @ LCCA</dc:title>
  <dc:creator>Stowers, Matt</dc:creator>
  <cp:lastModifiedBy>Hamilton, Beth Ann</cp:lastModifiedBy>
  <cp:revision>44</cp:revision>
  <cp:lastPrinted>2018-03-02T19:46:19Z</cp:lastPrinted>
  <dcterms:created xsi:type="dcterms:W3CDTF">2017-01-26T19:08:15Z</dcterms:created>
  <dcterms:modified xsi:type="dcterms:W3CDTF">2019-01-30T01:05:04Z</dcterms:modified>
</cp:coreProperties>
</file>