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newsdaily.com/4066-cultural-skills-set-job-applicants-apar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for registration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1/30 Advisement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5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Upcoming 2019-2020 Registration dates: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1" y="2043112"/>
            <a:ext cx="10179050" cy="35941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February 19 – Registration Begins</a:t>
            </a:r>
          </a:p>
          <a:p>
            <a:pPr lvl="1"/>
            <a:r>
              <a:rPr lang="en-US" sz="2000" dirty="0" smtClean="0"/>
              <a:t>Extended advisement for students to receive Course Planning Guides and complete 4-year Graduation Plan</a:t>
            </a:r>
          </a:p>
          <a:p>
            <a:r>
              <a:rPr lang="en-US" sz="2000" dirty="0" smtClean="0"/>
              <a:t>February 19-22 Registration Events in Theatre Lobby during lunch</a:t>
            </a:r>
          </a:p>
          <a:p>
            <a:pPr lvl="1"/>
            <a:r>
              <a:rPr lang="en-US" sz="2000" dirty="0" smtClean="0"/>
              <a:t>Tuesday – Juniors</a:t>
            </a:r>
          </a:p>
          <a:p>
            <a:pPr lvl="1"/>
            <a:r>
              <a:rPr lang="en-US" sz="2000" dirty="0" smtClean="0"/>
              <a:t>Wednesday – Sophomores</a:t>
            </a:r>
          </a:p>
          <a:p>
            <a:pPr lvl="1"/>
            <a:r>
              <a:rPr lang="en-US" sz="2000" dirty="0" smtClean="0"/>
              <a:t>Thursday – Freshmen</a:t>
            </a:r>
          </a:p>
          <a:p>
            <a:pPr lvl="1"/>
            <a:r>
              <a:rPr lang="en-US" sz="2000" dirty="0" smtClean="0"/>
              <a:t>Friday – Make-Ups</a:t>
            </a:r>
          </a:p>
        </p:txBody>
      </p:sp>
    </p:spTree>
    <p:extLst>
      <p:ext uri="{BB962C8B-B14F-4D97-AF65-F5344CB8AC3E}">
        <p14:creationId xmlns:p14="http://schemas.microsoft.com/office/powerpoint/2010/main" val="97923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598151"/>
            <a:ext cx="4126860" cy="134283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High School Graduation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60240" y="2226833"/>
            <a:ext cx="4573077" cy="3147752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Today you will </a:t>
            </a:r>
            <a:r>
              <a:rPr lang="en-US" dirty="0" smtClean="0">
                <a:latin typeface="Bahnschrift SemiBold" panose="020B0502040204020203" pitchFamily="34" charset="0"/>
              </a:rPr>
              <a:t>fill out </a:t>
            </a:r>
            <a:r>
              <a:rPr lang="en-US" dirty="0">
                <a:latin typeface="Bahnschrift SemiBold" panose="020B0502040204020203" pitchFamily="34" charset="0"/>
              </a:rPr>
              <a:t>a Course plan of study to help you prepare for registration </a:t>
            </a:r>
            <a:r>
              <a:rPr lang="en-US" dirty="0" smtClean="0">
                <a:latin typeface="Bahnschrift SemiBold" panose="020B0502040204020203" pitchFamily="34" charset="0"/>
              </a:rPr>
              <a:t>on February 19th.</a:t>
            </a:r>
            <a:endParaRPr lang="en-US" dirty="0">
              <a:latin typeface="Bahnschrift SemiBold" panose="020B0502040204020203" pitchFamily="34" charset="0"/>
            </a:endParaRPr>
          </a:p>
          <a:p>
            <a:endParaRPr lang="en-US" dirty="0">
              <a:latin typeface="Bahnschrift SemiBold" panose="020B0502040204020203" pitchFamily="34" charset="0"/>
            </a:endParaRPr>
          </a:p>
          <a:p>
            <a:r>
              <a:rPr lang="en-US" dirty="0" smtClean="0">
                <a:latin typeface="Bahnschrift SemiBold" panose="020B0502040204020203" pitchFamily="34" charset="0"/>
              </a:rPr>
              <a:t>For this activity, plan as if you will pass all of your current classes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62" y="100712"/>
            <a:ext cx="4658336" cy="53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9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10" y="555522"/>
            <a:ext cx="4126860" cy="70813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15" y="1506138"/>
            <a:ext cx="4799050" cy="4857749"/>
          </a:xfrm>
        </p:spPr>
        <p:txBody>
          <a:bodyPr>
            <a:normAutofit fontScale="70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Bold" panose="020B0502040204020203" pitchFamily="34" charset="0"/>
              </a:rPr>
              <a:t>Login to your infinite campus to view your transcript </a:t>
            </a:r>
            <a:r>
              <a:rPr lang="en-US" sz="2000" dirty="0" smtClean="0">
                <a:latin typeface="Bahnschrift SemiBold" panose="020B0502040204020203" pitchFamily="34" charset="0"/>
              </a:rPr>
              <a:t>and </a:t>
            </a:r>
            <a:r>
              <a:rPr lang="en-US" sz="2000" dirty="0">
                <a:latin typeface="Bahnschrift SemiBold" panose="020B0502040204020203" pitchFamily="34" charset="0"/>
              </a:rPr>
              <a:t>current course </a:t>
            </a:r>
            <a:r>
              <a:rPr lang="en-US" sz="2000" dirty="0" smtClean="0">
                <a:latin typeface="Bahnschrift SemiBold" panose="020B0502040204020203" pitchFamily="34" charset="0"/>
              </a:rPr>
              <a:t>schedule</a:t>
            </a:r>
            <a:endParaRPr lang="en-US" sz="2000" dirty="0">
              <a:latin typeface="Bahnschrift SemiBold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hnschrift SemiBold" panose="020B0502040204020203" pitchFamily="34" charset="0"/>
              </a:rPr>
              <a:t>On the course sequence guide,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hnschrift SemiBold" panose="020B0502040204020203" pitchFamily="34" charset="0"/>
              </a:rPr>
              <a:t>Mark an “X” on courses already passed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hnschrift SemiBold" panose="020B0502040204020203" pitchFamily="34" charset="0"/>
              </a:rPr>
              <a:t>Mark a “              “ on current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hnschrift SemiBold" panose="020B0502040204020203" pitchFamily="34" charset="0"/>
              </a:rPr>
              <a:t>Circle courses you plan to take next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hnschrift SemiBold" panose="020B0502040204020203" pitchFamily="34" charset="0"/>
              </a:rPr>
              <a:t>plans will look different for all students. This Is only meant to serve as a general guide for your core classes.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hnschrift SemiBold" panose="020B0502040204020203" pitchFamily="34" charset="0"/>
              </a:rPr>
              <a:t>Please Make </a:t>
            </a:r>
            <a:r>
              <a:rPr lang="en-US" sz="2000" dirty="0">
                <a:latin typeface="Bahnschrift SemiBold" panose="020B0502040204020203" pitchFamily="34" charset="0"/>
              </a:rPr>
              <a:t>sure your plan meets all graduation </a:t>
            </a:r>
            <a:r>
              <a:rPr lang="en-US" sz="2000" dirty="0" smtClean="0">
                <a:latin typeface="Bahnschrift SemiBold" panose="020B0502040204020203" pitchFamily="34" charset="0"/>
              </a:rPr>
              <a:t>requirements, Listed on the back of your course sequence. </a:t>
            </a:r>
          </a:p>
          <a:p>
            <a:r>
              <a:rPr lang="en-US" sz="2000" dirty="0" smtClean="0">
                <a:latin typeface="Bahnschrift SemiBold" panose="020B0502040204020203" pitchFamily="34" charset="0"/>
              </a:rPr>
              <a:t>Double </a:t>
            </a:r>
            <a:r>
              <a:rPr lang="en-US" sz="2000" dirty="0">
                <a:latin typeface="Bahnschrift SemiBold" panose="020B0502040204020203" pitchFamily="34" charset="0"/>
              </a:rPr>
              <a:t>check with your teacher or your counselor if you </a:t>
            </a:r>
            <a:r>
              <a:rPr lang="en-US" sz="2000" dirty="0" smtClean="0">
                <a:latin typeface="Bahnschrift SemiBold" panose="020B0502040204020203" pitchFamily="34" charset="0"/>
              </a:rPr>
              <a:t>have questions</a:t>
            </a:r>
            <a:endParaRPr lang="en-US" sz="2000" dirty="0">
              <a:latin typeface="Bahnschrift SemiBold" panose="020B0502040204020203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779048" y="2699240"/>
            <a:ext cx="215153" cy="161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7863" y="877637"/>
            <a:ext cx="5323216" cy="3992412"/>
          </a:xfrm>
        </p:spPr>
      </p:pic>
      <p:sp>
        <p:nvSpPr>
          <p:cNvPr id="7" name="TextBox 6"/>
          <p:cNvSpPr txBox="1"/>
          <p:nvPr/>
        </p:nvSpPr>
        <p:spPr>
          <a:xfrm>
            <a:off x="9204125" y="3935013"/>
            <a:ext cx="2368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ahnschrift" panose="020B0502040204020203" pitchFamily="34" charset="0"/>
              </a:rPr>
              <a:t>*if you are planning to take AP Seminar or AP Research, these need to be completed </a:t>
            </a:r>
            <a:r>
              <a:rPr lang="en-US" sz="1400" u="sng" dirty="0" smtClean="0">
                <a:latin typeface="Bahnschrift" panose="020B0502040204020203" pitchFamily="34" charset="0"/>
              </a:rPr>
              <a:t>in addition to</a:t>
            </a:r>
            <a:r>
              <a:rPr lang="en-US" sz="1400" dirty="0" smtClean="0">
                <a:latin typeface="Bahnschrift" panose="020B0502040204020203" pitchFamily="34" charset="0"/>
              </a:rPr>
              <a:t> the four core English courses listed on the guide</a:t>
            </a:r>
            <a:endParaRPr lang="en-US" sz="1400" dirty="0">
              <a:latin typeface="Bahnschrif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52" y="442913"/>
            <a:ext cx="2602423" cy="31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4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797"/>
            <a:ext cx="10396882" cy="11519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few Things to consider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23192"/>
            <a:ext cx="10394707" cy="4051394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 smtClean="0">
                <a:latin typeface="Bahnschrift SemiBold" panose="020B0502040204020203" pitchFamily="34" charset="0"/>
              </a:rPr>
              <a:t>Colleges care about rigor!</a:t>
            </a: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if you are making all A’s in regular classes, talk to your teachers about honors level</a:t>
            </a: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If you are in honors level courses, talk to your teachers about taking an AP course or Dual enrollment</a:t>
            </a:r>
          </a:p>
          <a:p>
            <a:r>
              <a:rPr lang="en-US" sz="1900" dirty="0" smtClean="0">
                <a:latin typeface="Bahnschrift SemiBold" panose="020B0502040204020203" pitchFamily="34" charset="0"/>
              </a:rPr>
              <a:t>Earning 3 or more credits in a modern language</a:t>
            </a: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Two </a:t>
            </a:r>
            <a:r>
              <a:rPr lang="en-US" sz="1900" dirty="0">
                <a:latin typeface="Bahnschrift SemiBold" panose="020B0502040204020203" pitchFamily="34" charset="0"/>
              </a:rPr>
              <a:t>thirds of employers report cross-cultural competence as one of their top desired skills in an employee. </a:t>
            </a:r>
            <a:r>
              <a:rPr lang="en-US" sz="1900" u="sng" dirty="0">
                <a:latin typeface="Bahnschrift SemiBold" panose="020B0502040204020203" pitchFamily="34" charset="0"/>
                <a:hlinkClick r:id="rId2"/>
              </a:rPr>
              <a:t>(Brooks, Business News Daily, March 2013)</a:t>
            </a:r>
            <a:endParaRPr lang="en-US" sz="1900" dirty="0">
              <a:latin typeface="Bahnschrift SemiBold" panose="020B0502040204020203" pitchFamily="34" charset="0"/>
            </a:endParaRP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International skills diploma seal – see Mrs. Diaz for more details</a:t>
            </a:r>
          </a:p>
          <a:p>
            <a:r>
              <a:rPr lang="en-US" sz="1900" dirty="0" smtClean="0">
                <a:latin typeface="Bahnschrift SemiBold" panose="020B0502040204020203" pitchFamily="34" charset="0"/>
              </a:rPr>
              <a:t>Earn a pathway skills seal</a:t>
            </a: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earn credit for 3 courses in the same </a:t>
            </a:r>
            <a:r>
              <a:rPr lang="en-US" sz="1900" dirty="0" err="1" smtClean="0">
                <a:latin typeface="Bahnschrift SemiBold" panose="020B0502040204020203" pitchFamily="34" charset="0"/>
              </a:rPr>
              <a:t>cTAE</a:t>
            </a:r>
            <a:r>
              <a:rPr lang="en-US" sz="1900" dirty="0" smtClean="0">
                <a:latin typeface="Bahnschrift SemiBold" panose="020B0502040204020203" pitchFamily="34" charset="0"/>
              </a:rPr>
              <a:t> pathway</a:t>
            </a:r>
          </a:p>
          <a:p>
            <a:pPr lvl="1"/>
            <a:r>
              <a:rPr lang="en-US" sz="1900" dirty="0" smtClean="0">
                <a:latin typeface="Bahnschrift SemiBold" panose="020B0502040204020203" pitchFamily="34" charset="0"/>
              </a:rPr>
              <a:t>Pass the end-of-pathway assessment</a:t>
            </a:r>
            <a:r>
              <a:rPr lang="en-US" dirty="0">
                <a:latin typeface="Bahnschrift SemiBold" panose="020B0502040204020203" pitchFamily="34" charset="0"/>
              </a:rPr>
              <a:t/>
            </a:r>
            <a:br>
              <a:rPr lang="en-US" dirty="0">
                <a:latin typeface="Bahnschrift SemiBold" panose="020B0502040204020203" pitchFamily="34" charset="0"/>
              </a:rPr>
            </a:br>
            <a:endParaRPr lang="en-US" dirty="0" smtClean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6888" y="2344798"/>
            <a:ext cx="10394707" cy="3311189"/>
          </a:xfrm>
        </p:spPr>
        <p:txBody>
          <a:bodyPr/>
          <a:lstStyle/>
          <a:p>
            <a:r>
              <a:rPr lang="en-US" sz="2400" dirty="0">
                <a:latin typeface="Bahnschrift SemiBold" panose="020B0502040204020203" pitchFamily="34" charset="0"/>
              </a:rPr>
              <a:t>Still have scheduling questions? Talk to your teachers and/or visit your school counselor, Ms. Hamilton, for more </a:t>
            </a:r>
            <a:r>
              <a:rPr lang="en-US" sz="2400" dirty="0" smtClean="0">
                <a:latin typeface="Bahnschrift SemiBold" panose="020B0502040204020203" pitchFamily="34" charset="0"/>
              </a:rPr>
              <a:t>help</a:t>
            </a:r>
          </a:p>
          <a:p>
            <a:pPr marL="0" indent="0">
              <a:buNone/>
            </a:pPr>
            <a:endParaRPr lang="en-US" sz="2400" dirty="0">
              <a:latin typeface="Bahnschrift SemiBold" panose="020B0502040204020203" pitchFamily="34" charset="0"/>
            </a:endParaRPr>
          </a:p>
          <a:p>
            <a:r>
              <a:rPr lang="en-US" sz="2400" dirty="0">
                <a:latin typeface="Bahnschrift SemiBold" panose="020B0502040204020203" pitchFamily="34" charset="0"/>
              </a:rPr>
              <a:t>Keep your graduation plan somewhere you will remember so you can refer to it when registering for classes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Image result for next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638" y="432282"/>
            <a:ext cx="3815625" cy="17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52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358</TotalTime>
  <Words>375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Bahnschrift</vt:lpstr>
      <vt:lpstr>Bahnschrift SemiBold</vt:lpstr>
      <vt:lpstr>Impact</vt:lpstr>
      <vt:lpstr>Main Event</vt:lpstr>
      <vt:lpstr>Preparing for registration</vt:lpstr>
      <vt:lpstr>Important Upcoming 2019-2020 Registration dates:</vt:lpstr>
      <vt:lpstr>High School Graduation Plan</vt:lpstr>
      <vt:lpstr>instructions</vt:lpstr>
      <vt:lpstr>A few Things to consider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registration</dc:title>
  <dc:creator>Hamilton, Beth Ann</dc:creator>
  <cp:lastModifiedBy>Gibson, Jennifer D</cp:lastModifiedBy>
  <cp:revision>26</cp:revision>
  <dcterms:created xsi:type="dcterms:W3CDTF">2019-01-29T18:04:08Z</dcterms:created>
  <dcterms:modified xsi:type="dcterms:W3CDTF">2019-02-05T17:57:39Z</dcterms:modified>
</cp:coreProperties>
</file>